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62" r:id="rId5"/>
    <p:sldId id="270" r:id="rId6"/>
    <p:sldId id="259" r:id="rId7"/>
    <p:sldId id="271" r:id="rId8"/>
    <p:sldId id="260" r:id="rId9"/>
    <p:sldId id="263" r:id="rId10"/>
    <p:sldId id="275" r:id="rId11"/>
    <p:sldId id="272" r:id="rId12"/>
    <p:sldId id="276" r:id="rId13"/>
    <p:sldId id="264" r:id="rId14"/>
    <p:sldId id="265" r:id="rId15"/>
    <p:sldId id="281" r:id="rId16"/>
    <p:sldId id="282" r:id="rId17"/>
    <p:sldId id="280" r:id="rId18"/>
    <p:sldId id="266" r:id="rId19"/>
    <p:sldId id="267" r:id="rId20"/>
    <p:sldId id="268" r:id="rId21"/>
    <p:sldId id="269" r:id="rId22"/>
    <p:sldId id="273" r:id="rId23"/>
    <p:sldId id="278" r:id="rId24"/>
    <p:sldId id="277" r:id="rId25"/>
    <p:sldId id="261" r:id="rId26"/>
  </p:sldIdLst>
  <p:sldSz cx="9144000" cy="5143500" type="screen16x9"/>
  <p:notesSz cx="6858000" cy="9144000"/>
  <p:embeddedFontLst>
    <p:embeddedFont>
      <p:font typeface="Helvetica Neue" panose="020B0604020202020204" charset="0"/>
      <p:regular r:id="rId28"/>
      <p:bold r:id="rId29"/>
      <p:italic r:id="rId30"/>
      <p:boldItalic r:id="rId31"/>
    </p:embeddedFont>
    <p:embeddedFont>
      <p:font typeface="IBM Plex Mono" panose="020B0509050203000203" pitchFamily="49" charset="-52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170">
          <p15:clr>
            <a:srgbClr val="747775"/>
          </p15:clr>
        </p15:guide>
        <p15:guide id="2" pos="5590">
          <p15:clr>
            <a:srgbClr val="747775"/>
          </p15:clr>
        </p15:guide>
        <p15:guide id="3" orient="horz" pos="170">
          <p15:clr>
            <a:srgbClr val="747775"/>
          </p15:clr>
        </p15:guide>
        <p15:guide id="4" orient="horz" pos="307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5416"/>
    <a:srgbClr val="F55B05"/>
    <a:srgbClr val="F67704"/>
    <a:srgbClr val="F560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108" y="558"/>
      </p:cViewPr>
      <p:guideLst>
        <p:guide pos="170"/>
        <p:guide pos="5590"/>
        <p:guide orient="horz" pos="170"/>
        <p:guide orient="horz" pos="307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78bc5fc1c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78bc5fc1c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77b282784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77b282784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81280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77b282784c_0_2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77b282784c_0_2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801aec8b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7801aec8b5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28842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7801aec8b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7801aec8b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77db5b7ded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77db5b7ded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77db5b7ded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77db5b7ded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133666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77db5b7ded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77db5b7ded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577491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7801aec8b5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7801aec8b5_0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71096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78bc5fc1c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78bc5fc1c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78bc5fc1cf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78bc5fc1cf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77b282784c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77b282784c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78bc5fc1cf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78bc5fc1cf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78cea05d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78cea05d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77b282784c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77b282784c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78bc5fc1cf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78bc5fc1cf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81399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77b282784c_0_2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77b282784c_0_2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10471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77db5b7ded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77db5b7ded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77b282784c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77b282784c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77b282784c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77b282784c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277b282784c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277b282784c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7801aec8b5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7801aec8b5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77b282784c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77b282784c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77b282784c_0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77b282784c_0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7801aec8b5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7801aec8b5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jp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l="29171" t="16281" r="18977" b="14196"/>
          <a:stretch/>
        </p:blipFill>
        <p:spPr>
          <a:xfrm>
            <a:off x="1127925" y="0"/>
            <a:ext cx="682074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270000" y="1749500"/>
            <a:ext cx="8604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ctr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0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GoodsInspector</a:t>
            </a:r>
            <a:endParaRPr lang="ru-RU" sz="70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2525377" y="2586680"/>
            <a:ext cx="4093245" cy="5601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Квинтэссенция: </a:t>
            </a: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Марина Запорожец (</a:t>
            </a:r>
            <a:r>
              <a:rPr lang="ru-RU" sz="1300" dirty="0" err="1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tg</a:t>
            </a:r>
            <a:r>
              <a:rPr lang="ru-RU" sz="13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 @mazavlia) DS &amp; DE,</a:t>
            </a:r>
          </a:p>
          <a:p>
            <a:pPr>
              <a:lnSpc>
                <a:spcPct val="70000"/>
              </a:lnSpc>
            </a:pPr>
            <a:r>
              <a:rPr lang="ru-RU" sz="13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Любовь Ильина (</a:t>
            </a:r>
            <a:r>
              <a:rPr lang="ru-RU" sz="1300" dirty="0" err="1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tg</a:t>
            </a:r>
            <a:r>
              <a:rPr lang="ru-RU" sz="13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 @Lyu_Sterkh) DS,</a:t>
            </a:r>
          </a:p>
          <a:p>
            <a:pPr marL="0" lvl="0" indent="0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Елена Климанова (</a:t>
            </a:r>
            <a:r>
              <a:rPr lang="ru-RU" sz="1300" dirty="0" err="1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tg</a:t>
            </a:r>
            <a:r>
              <a:rPr lang="ru-RU" sz="1300" dirty="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 @EK1312) DS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/>
        </p:nvSpPr>
        <p:spPr>
          <a:xfrm>
            <a:off x="270001" y="1563027"/>
            <a:ext cx="8604000" cy="3151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 err="1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GoodsInspector</a:t>
            </a:r>
            <a:r>
              <a:rPr lang="en-US" sz="3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– </a:t>
            </a:r>
            <a:endParaRPr lang="ru-RU" sz="3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3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необходимый инструмент для успешной стратегии и выживания на рынке.</a:t>
            </a: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3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Оптимизация стратегии ценообразования и повышение конкурентоспособности бизнеса.</a:t>
            </a:r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92" y="270000"/>
            <a:ext cx="1435900" cy="86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85851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9"/>
          <p:cNvSpPr txBox="1"/>
          <p:nvPr/>
        </p:nvSpPr>
        <p:spPr>
          <a:xfrm>
            <a:off x="4686900" y="4602600"/>
            <a:ext cx="4187100" cy="2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Продукт и технология</a:t>
            </a:r>
          </a:p>
        </p:txBody>
      </p:sp>
      <p:pic>
        <p:nvPicPr>
          <p:cNvPr id="260" name="Google Shape;26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0" y="269997"/>
            <a:ext cx="3488325" cy="460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/>
          <p:nvPr/>
        </p:nvSpPr>
        <p:spPr>
          <a:xfrm>
            <a:off x="314411" y="1250074"/>
            <a:ext cx="8559589" cy="3623426"/>
          </a:xfrm>
          <a:prstGeom prst="roundRect">
            <a:avLst>
              <a:gd name="adj" fmla="val 7925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0"/>
          <p:cNvSpPr txBox="1"/>
          <p:nvPr/>
        </p:nvSpPr>
        <p:spPr>
          <a:xfrm>
            <a:off x="3934940" y="1306245"/>
            <a:ext cx="1318530" cy="4247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Продукт</a:t>
            </a:r>
            <a:endParaRPr sz="24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936523" y="1868769"/>
            <a:ext cx="7873164" cy="28669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Бот </a:t>
            </a:r>
            <a:r>
              <a:rPr lang="en-US" sz="18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Telegram</a:t>
            </a:r>
            <a:r>
              <a:rPr lang="ru-RU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сохраняющий фотографии на сервере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8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Сервер</a:t>
            </a:r>
            <a:r>
              <a:rPr lang="ru-RU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с базой данных для фотографий и информации о ваших товарах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8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*</a:t>
            </a:r>
            <a:r>
              <a:rPr lang="ru-RU" sz="18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Приложение</a:t>
            </a:r>
            <a:r>
              <a:rPr lang="ru-RU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с понятным интерфейсом для аналитиков с возможностью построения графиков и отчетов</a:t>
            </a:r>
            <a:endParaRPr lang="en-US" sz="18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*</a:t>
            </a:r>
            <a:r>
              <a:rPr lang="ru-RU" sz="18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 разработке</a:t>
            </a:r>
            <a:endParaRPr sz="18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7" name="Google Shape;127;p20"/>
          <p:cNvSpPr txBox="1"/>
          <p:nvPr/>
        </p:nvSpPr>
        <p:spPr>
          <a:xfrm>
            <a:off x="493017" y="1868769"/>
            <a:ext cx="264900" cy="1911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sz="18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8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sz="18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8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8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  <a:endParaRPr sz="18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420137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/>
          <p:nvPr/>
        </p:nvSpPr>
        <p:spPr>
          <a:xfrm>
            <a:off x="269999" y="1573300"/>
            <a:ext cx="4155351" cy="3300200"/>
          </a:xfrm>
          <a:prstGeom prst="roundRect">
            <a:avLst>
              <a:gd name="adj" fmla="val 7925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21"/>
          <p:cNvSpPr txBox="1"/>
          <p:nvPr/>
        </p:nvSpPr>
        <p:spPr>
          <a:xfrm>
            <a:off x="763500" y="1826242"/>
            <a:ext cx="3437406" cy="2937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Распознавание текста на ценниках конкурентов,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Tesseract OCR</a:t>
            </a: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Предобработка текста,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RE, NLTK,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kumimoji="0" 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pymorphy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2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Поиск аналогов </a:t>
            </a:r>
            <a:r>
              <a:rPr kumimoji="0" lang="en-US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fuzzywuzzy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 /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Naive Bayes</a:t>
            </a: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Веб-</a:t>
            </a:r>
            <a:r>
              <a:rPr kumimoji="0" lang="ru-RU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скрапинг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, Beautiful Soup 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и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Requests</a:t>
            </a: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lang="ru-RU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lnSpc>
                <a:spcPct val="115000"/>
              </a:lnSpc>
              <a:defRPr/>
            </a:pP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Приложение,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Django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Flask</a:t>
            </a: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384300" y="1826242"/>
            <a:ext cx="264900" cy="2725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04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05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" name="Google Shape;138;p21">
            <a:extLst>
              <a:ext uri="{FF2B5EF4-FFF2-40B4-BE49-F238E27FC236}">
                <a16:creationId xmlns:a16="http://schemas.microsoft.com/office/drawing/2014/main" id="{5DD147A4-F142-4042-9ED7-9E21174FF2BF}"/>
              </a:ext>
            </a:extLst>
          </p:cNvPr>
          <p:cNvSpPr/>
          <p:nvPr/>
        </p:nvSpPr>
        <p:spPr>
          <a:xfrm>
            <a:off x="4718650" y="1573300"/>
            <a:ext cx="4155351" cy="3300200"/>
          </a:xfrm>
          <a:prstGeom prst="roundRect">
            <a:avLst>
              <a:gd name="adj" fmla="val 7925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29;p20">
            <a:extLst>
              <a:ext uri="{FF2B5EF4-FFF2-40B4-BE49-F238E27FC236}">
                <a16:creationId xmlns:a16="http://schemas.microsoft.com/office/drawing/2014/main" id="{616E4C53-37F0-45BB-8857-8D21CF4092AE}"/>
              </a:ext>
            </a:extLst>
          </p:cNvPr>
          <p:cNvSpPr txBox="1"/>
          <p:nvPr/>
        </p:nvSpPr>
        <p:spPr>
          <a:xfrm>
            <a:off x="3950032" y="996959"/>
            <a:ext cx="1243936" cy="283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b="1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Технологии</a:t>
            </a:r>
            <a:endParaRPr sz="1600" b="1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" name="Google Shape;140;p21">
            <a:extLst>
              <a:ext uri="{FF2B5EF4-FFF2-40B4-BE49-F238E27FC236}">
                <a16:creationId xmlns:a16="http://schemas.microsoft.com/office/drawing/2014/main" id="{31FE2A83-D215-450B-A42F-F632BAAF8822}"/>
              </a:ext>
            </a:extLst>
          </p:cNvPr>
          <p:cNvSpPr txBox="1"/>
          <p:nvPr/>
        </p:nvSpPr>
        <p:spPr>
          <a:xfrm>
            <a:off x="5212151" y="1826242"/>
            <a:ext cx="3661850" cy="2229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База данных,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PostgreSQL</a:t>
            </a: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Облачная платформа AWS</a:t>
            </a: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Интеграция с CRM и ERP,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API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 /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 Zapier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 Microsoft Flow (Microsoft Power Automate)</a:t>
            </a: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ru-RU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Безопасность,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HTTPS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 /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OAuth 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и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OpenID Connect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 /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JWT (JSON Web Tokens)</a:t>
            </a:r>
            <a:r>
              <a:rPr kumimoji="0" lang="ru-RU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 / </a:t>
            </a:r>
            <a:r>
              <a:rPr kumimoji="0" lang="en-US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 Neue"/>
                <a:ea typeface="Helvetica Neue"/>
                <a:cs typeface="Helvetica Neue"/>
                <a:sym typeface="Helvetica Neue"/>
              </a:rPr>
              <a:t>MFA</a:t>
            </a:r>
          </a:p>
        </p:txBody>
      </p:sp>
      <p:sp>
        <p:nvSpPr>
          <p:cNvPr id="19" name="Google Shape;141;p21">
            <a:extLst>
              <a:ext uri="{FF2B5EF4-FFF2-40B4-BE49-F238E27FC236}">
                <a16:creationId xmlns:a16="http://schemas.microsoft.com/office/drawing/2014/main" id="{3948C6CA-C06F-4E08-8941-ED56E3520AB6}"/>
              </a:ext>
            </a:extLst>
          </p:cNvPr>
          <p:cNvSpPr txBox="1"/>
          <p:nvPr/>
        </p:nvSpPr>
        <p:spPr>
          <a:xfrm>
            <a:off x="4832951" y="1826242"/>
            <a:ext cx="264900" cy="1982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06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07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08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09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/>
          <p:nvPr/>
        </p:nvSpPr>
        <p:spPr>
          <a:xfrm>
            <a:off x="2372264" y="139101"/>
            <a:ext cx="4399471" cy="4865298"/>
          </a:xfrm>
          <a:prstGeom prst="roundRect">
            <a:avLst>
              <a:gd name="adj" fmla="val 6763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92" y="270000"/>
            <a:ext cx="1435900" cy="86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E8B4EBAF-AEF4-4A3A-B0DF-B39133BC0A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1769" y="297180"/>
            <a:ext cx="3680460" cy="45491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92" y="270000"/>
            <a:ext cx="1435900" cy="86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E5DF4B1-DADC-44BA-BD09-5B699EE3DF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8568" y="739176"/>
            <a:ext cx="4886864" cy="366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847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92" y="270000"/>
            <a:ext cx="1435900" cy="86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A7BE52D-F8BA-4951-853A-9D2906F06D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30466" y="740600"/>
            <a:ext cx="4883068" cy="36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355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1"/>
          <p:cNvSpPr/>
          <p:nvPr/>
        </p:nvSpPr>
        <p:spPr>
          <a:xfrm>
            <a:off x="270000" y="2531525"/>
            <a:ext cx="2715000" cy="2342700"/>
          </a:xfrm>
          <a:prstGeom prst="roundRect">
            <a:avLst>
              <a:gd name="adj" fmla="val 7925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21"/>
          <p:cNvSpPr txBox="1"/>
          <p:nvPr/>
        </p:nvSpPr>
        <p:spPr>
          <a:xfrm>
            <a:off x="498600" y="2760125"/>
            <a:ext cx="2257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Первый заголовок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0" name="Google Shape;140;p21"/>
          <p:cNvSpPr txBox="1"/>
          <p:nvPr/>
        </p:nvSpPr>
        <p:spPr>
          <a:xfrm>
            <a:off x="861275" y="3186400"/>
            <a:ext cx="1895100" cy="21236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</a:pPr>
            <a:r>
              <a:rPr lang="ru-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и выделение характеристик товара 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сообщество экспертов и менторов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подготовка на реальных задачах</a:t>
            </a:r>
            <a:endParaRPr sz="12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498600" y="3186405"/>
            <a:ext cx="2649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" name="Google Shape;142;p21"/>
          <p:cNvSpPr/>
          <p:nvPr/>
        </p:nvSpPr>
        <p:spPr>
          <a:xfrm>
            <a:off x="3214500" y="2531525"/>
            <a:ext cx="2715000" cy="2342700"/>
          </a:xfrm>
          <a:prstGeom prst="roundRect">
            <a:avLst>
              <a:gd name="adj" fmla="val 7925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1"/>
          <p:cNvSpPr txBox="1"/>
          <p:nvPr/>
        </p:nvSpPr>
        <p:spPr>
          <a:xfrm>
            <a:off x="3443100" y="2760125"/>
            <a:ext cx="2257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Второй заголовок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4" name="Google Shape;144;p21"/>
          <p:cNvSpPr txBox="1"/>
          <p:nvPr/>
        </p:nvSpPr>
        <p:spPr>
          <a:xfrm>
            <a:off x="3805775" y="3186400"/>
            <a:ext cx="1895100" cy="14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онлайн-магистратура 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сообщество экспертов и менторов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подготовка на реальных задачах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3443100" y="3186405"/>
            <a:ext cx="2649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6" name="Google Shape;146;p21"/>
          <p:cNvSpPr/>
          <p:nvPr/>
        </p:nvSpPr>
        <p:spPr>
          <a:xfrm>
            <a:off x="6159000" y="2531525"/>
            <a:ext cx="2715000" cy="2342700"/>
          </a:xfrm>
          <a:prstGeom prst="roundRect">
            <a:avLst>
              <a:gd name="adj" fmla="val 7925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/>
          <p:nvPr/>
        </p:nvSpPr>
        <p:spPr>
          <a:xfrm>
            <a:off x="6387600" y="2760125"/>
            <a:ext cx="2257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Третий заголовок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8" name="Google Shape;148;p21"/>
          <p:cNvSpPr txBox="1"/>
          <p:nvPr/>
        </p:nvSpPr>
        <p:spPr>
          <a:xfrm>
            <a:off x="6750275" y="3186400"/>
            <a:ext cx="1895100" cy="14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онлайн-магистратура 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сообщество экспертов и менторов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подготовка на реальных задачах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6387600" y="3186405"/>
            <a:ext cx="2649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  <a:endParaRPr sz="120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8412694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70000" y="1594083"/>
            <a:ext cx="8604027" cy="3281118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3"/>
          <p:cNvSpPr txBox="1"/>
          <p:nvPr/>
        </p:nvSpPr>
        <p:spPr>
          <a:xfrm>
            <a:off x="422388" y="1746475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2009</a:t>
            </a:r>
            <a:endParaRPr sz="2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71" name="Google Shape;171;p23"/>
          <p:cNvSpPr txBox="1"/>
          <p:nvPr/>
        </p:nvSpPr>
        <p:spPr>
          <a:xfrm>
            <a:off x="3740713" y="1746475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2016</a:t>
            </a:r>
            <a:endParaRPr sz="2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72" name="Google Shape;172;p23"/>
          <p:cNvSpPr txBox="1"/>
          <p:nvPr/>
        </p:nvSpPr>
        <p:spPr>
          <a:xfrm>
            <a:off x="7047463" y="1746475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2023</a:t>
            </a:r>
            <a:endParaRPr sz="2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73" name="Google Shape;173;p23"/>
          <p:cNvSpPr txBox="1"/>
          <p:nvPr/>
        </p:nvSpPr>
        <p:spPr>
          <a:xfrm>
            <a:off x="422400" y="3476000"/>
            <a:ext cx="16740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 по подготовке Middle ML-инженеров в рабочем процессе ИТ-компаний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4" name="Google Shape;174;p23"/>
          <p:cNvSpPr txBox="1"/>
          <p:nvPr/>
        </p:nvSpPr>
        <p:spPr>
          <a:xfrm>
            <a:off x="3735000" y="3476000"/>
            <a:ext cx="16740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 по подготовке Middle ML-инженеров в рабочем процессе ИТ-компаний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p23"/>
          <p:cNvSpPr txBox="1"/>
          <p:nvPr/>
        </p:nvSpPr>
        <p:spPr>
          <a:xfrm>
            <a:off x="7047600" y="3476000"/>
            <a:ext cx="1674000" cy="124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 по подготовке Middle ML-инженеров в рабочем процессе ИТ-компаний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0000" y="1592392"/>
            <a:ext cx="8604001" cy="3281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24"/>
          <p:cNvSpPr txBox="1"/>
          <p:nvPr/>
        </p:nvSpPr>
        <p:spPr>
          <a:xfrm>
            <a:off x="422388" y="1670275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2020</a:t>
            </a:r>
            <a:endParaRPr sz="2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84" name="Google Shape;184;p24"/>
          <p:cNvSpPr txBox="1"/>
          <p:nvPr/>
        </p:nvSpPr>
        <p:spPr>
          <a:xfrm>
            <a:off x="422400" y="4111500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2729463" y="1669438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2021</a:t>
            </a:r>
            <a:endParaRPr sz="2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2729475" y="4110663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7" name="Google Shape;187;p24"/>
          <p:cNvSpPr txBox="1"/>
          <p:nvPr/>
        </p:nvSpPr>
        <p:spPr>
          <a:xfrm>
            <a:off x="5032713" y="1669850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2022</a:t>
            </a:r>
            <a:endParaRPr sz="2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88" name="Google Shape;188;p24"/>
          <p:cNvSpPr txBox="1"/>
          <p:nvPr/>
        </p:nvSpPr>
        <p:spPr>
          <a:xfrm>
            <a:off x="5032725" y="4111075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9" name="Google Shape;189;p24"/>
          <p:cNvSpPr txBox="1"/>
          <p:nvPr/>
        </p:nvSpPr>
        <p:spPr>
          <a:xfrm>
            <a:off x="7339788" y="1669013"/>
            <a:ext cx="10497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2023</a:t>
            </a:r>
            <a:endParaRPr sz="22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90" name="Google Shape;190;p24"/>
          <p:cNvSpPr txBox="1"/>
          <p:nvPr/>
        </p:nvSpPr>
        <p:spPr>
          <a:xfrm>
            <a:off x="7339800" y="4110238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269992" y="2889354"/>
            <a:ext cx="1978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Рубрикатор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92" y="270000"/>
            <a:ext cx="1435900" cy="86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/>
        </p:nvSpPr>
        <p:spPr>
          <a:xfrm>
            <a:off x="3950563" y="2889355"/>
            <a:ext cx="506700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1 </a:t>
            </a:r>
            <a:endParaRPr sz="2200" dirty="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2</a:t>
            </a:r>
            <a:endParaRPr sz="2200" dirty="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3</a:t>
            </a:r>
            <a:endParaRPr sz="2200" dirty="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4</a:t>
            </a:r>
            <a:endParaRPr sz="2200" dirty="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5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dirty="0">
                <a:solidFill>
                  <a:schemeClr val="lt1"/>
                </a:solidFill>
                <a:latin typeface="IBM Plex Mono"/>
                <a:ea typeface="IBM Plex Mono"/>
                <a:cs typeface="IBM Plex Mono"/>
                <a:sym typeface="IBM Plex Mono"/>
              </a:rPr>
              <a:t>6</a:t>
            </a:r>
            <a:endParaRPr sz="2200" dirty="0">
              <a:solidFill>
                <a:schemeClr val="lt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4572000" y="2889354"/>
            <a:ext cx="4187212" cy="20313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Введение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Постановка задачи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Предлагаемое решение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Продукт и технология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Команда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Заключение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70000" y="1592392"/>
            <a:ext cx="8604001" cy="32811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25"/>
          <p:cNvSpPr txBox="1"/>
          <p:nvPr/>
        </p:nvSpPr>
        <p:spPr>
          <a:xfrm>
            <a:off x="422388" y="1670275"/>
            <a:ext cx="1049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1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99" name="Google Shape;199;p25"/>
          <p:cNvSpPr txBox="1"/>
          <p:nvPr/>
        </p:nvSpPr>
        <p:spPr>
          <a:xfrm>
            <a:off x="422400" y="4111500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0" name="Google Shape;200;p25"/>
          <p:cNvSpPr txBox="1"/>
          <p:nvPr/>
        </p:nvSpPr>
        <p:spPr>
          <a:xfrm>
            <a:off x="2729463" y="1669438"/>
            <a:ext cx="1049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1" name="Google Shape;201;p25"/>
          <p:cNvSpPr txBox="1"/>
          <p:nvPr/>
        </p:nvSpPr>
        <p:spPr>
          <a:xfrm>
            <a:off x="2729475" y="4110663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2" name="Google Shape;202;p25"/>
          <p:cNvSpPr txBox="1"/>
          <p:nvPr/>
        </p:nvSpPr>
        <p:spPr>
          <a:xfrm>
            <a:off x="5032713" y="1669850"/>
            <a:ext cx="1049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3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3" name="Google Shape;203;p25"/>
          <p:cNvSpPr txBox="1"/>
          <p:nvPr/>
        </p:nvSpPr>
        <p:spPr>
          <a:xfrm>
            <a:off x="5032725" y="4111075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4" name="Google Shape;204;p25"/>
          <p:cNvSpPr txBox="1"/>
          <p:nvPr/>
        </p:nvSpPr>
        <p:spPr>
          <a:xfrm>
            <a:off x="7339788" y="1669013"/>
            <a:ext cx="10497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4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05" name="Google Shape;205;p25"/>
          <p:cNvSpPr txBox="1"/>
          <p:nvPr/>
        </p:nvSpPr>
        <p:spPr>
          <a:xfrm>
            <a:off x="7339800" y="4110238"/>
            <a:ext cx="13818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крупнейшая онлайн- магистратура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6"/>
          <p:cNvSpPr/>
          <p:nvPr/>
        </p:nvSpPr>
        <p:spPr>
          <a:xfrm>
            <a:off x="269975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26"/>
          <p:cNvSpPr/>
          <p:nvPr/>
        </p:nvSpPr>
        <p:spPr>
          <a:xfrm>
            <a:off x="1006098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26"/>
          <p:cNvSpPr/>
          <p:nvPr/>
        </p:nvSpPr>
        <p:spPr>
          <a:xfrm>
            <a:off x="1742220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26"/>
          <p:cNvSpPr/>
          <p:nvPr/>
        </p:nvSpPr>
        <p:spPr>
          <a:xfrm>
            <a:off x="2478343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26"/>
          <p:cNvSpPr/>
          <p:nvPr/>
        </p:nvSpPr>
        <p:spPr>
          <a:xfrm>
            <a:off x="3214466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6"/>
          <p:cNvSpPr/>
          <p:nvPr/>
        </p:nvSpPr>
        <p:spPr>
          <a:xfrm>
            <a:off x="3950589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26"/>
          <p:cNvSpPr/>
          <p:nvPr/>
        </p:nvSpPr>
        <p:spPr>
          <a:xfrm>
            <a:off x="4686711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6"/>
          <p:cNvSpPr/>
          <p:nvPr/>
        </p:nvSpPr>
        <p:spPr>
          <a:xfrm>
            <a:off x="5422834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26"/>
          <p:cNvSpPr/>
          <p:nvPr/>
        </p:nvSpPr>
        <p:spPr>
          <a:xfrm>
            <a:off x="6158957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26"/>
          <p:cNvSpPr/>
          <p:nvPr/>
        </p:nvSpPr>
        <p:spPr>
          <a:xfrm>
            <a:off x="7631202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26"/>
          <p:cNvSpPr/>
          <p:nvPr/>
        </p:nvSpPr>
        <p:spPr>
          <a:xfrm>
            <a:off x="8367325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26"/>
          <p:cNvSpPr/>
          <p:nvPr/>
        </p:nvSpPr>
        <p:spPr>
          <a:xfrm>
            <a:off x="6895080" y="5241075"/>
            <a:ext cx="506700" cy="2157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26"/>
          <p:cNvSpPr txBox="1"/>
          <p:nvPr/>
        </p:nvSpPr>
        <p:spPr>
          <a:xfrm>
            <a:off x="270050" y="2634025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1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223" name="Google Shape;22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6"/>
          <p:cNvSpPr txBox="1"/>
          <p:nvPr/>
        </p:nvSpPr>
        <p:spPr>
          <a:xfrm>
            <a:off x="2478425" y="2634025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24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26" name="Google Shape;226;p26"/>
          <p:cNvSpPr txBox="1"/>
          <p:nvPr/>
        </p:nvSpPr>
        <p:spPr>
          <a:xfrm>
            <a:off x="269975" y="3403525"/>
            <a:ext cx="1978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хакатон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7" name="Google Shape;227;p26"/>
          <p:cNvSpPr txBox="1"/>
          <p:nvPr/>
        </p:nvSpPr>
        <p:spPr>
          <a:xfrm>
            <a:off x="2478425" y="3403525"/>
            <a:ext cx="1978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ментора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8" name="Google Shape;228;p26"/>
          <p:cNvSpPr txBox="1"/>
          <p:nvPr/>
        </p:nvSpPr>
        <p:spPr>
          <a:xfrm>
            <a:off x="2478425" y="3919200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13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29" name="Google Shape;229;p26"/>
          <p:cNvSpPr txBox="1"/>
          <p:nvPr/>
        </p:nvSpPr>
        <p:spPr>
          <a:xfrm>
            <a:off x="2478425" y="4688700"/>
            <a:ext cx="1978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спикеров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0" name="Google Shape;230;p26"/>
          <p:cNvSpPr txBox="1"/>
          <p:nvPr/>
        </p:nvSpPr>
        <p:spPr>
          <a:xfrm>
            <a:off x="270050" y="3919200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5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31" name="Google Shape;231;p26"/>
          <p:cNvSpPr txBox="1"/>
          <p:nvPr/>
        </p:nvSpPr>
        <p:spPr>
          <a:xfrm>
            <a:off x="270050" y="4688700"/>
            <a:ext cx="1978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дней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2" name="Google Shape;232;p26"/>
          <p:cNvSpPr txBox="1"/>
          <p:nvPr/>
        </p:nvSpPr>
        <p:spPr>
          <a:xfrm>
            <a:off x="4686875" y="2634025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87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33" name="Google Shape;233;p26"/>
          <p:cNvSpPr txBox="1"/>
          <p:nvPr/>
        </p:nvSpPr>
        <p:spPr>
          <a:xfrm>
            <a:off x="6895250" y="2634025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234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34" name="Google Shape;234;p26"/>
          <p:cNvSpPr txBox="1"/>
          <p:nvPr/>
        </p:nvSpPr>
        <p:spPr>
          <a:xfrm>
            <a:off x="4686800" y="3403525"/>
            <a:ext cx="1978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талантов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5" name="Google Shape;235;p26"/>
          <p:cNvSpPr txBox="1"/>
          <p:nvPr/>
        </p:nvSpPr>
        <p:spPr>
          <a:xfrm>
            <a:off x="6895250" y="3403525"/>
            <a:ext cx="1978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консультации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4686875" y="3919200"/>
            <a:ext cx="19788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>
                <a:solidFill>
                  <a:schemeClr val="dk1"/>
                </a:solidFill>
                <a:latin typeface="IBM Plex Mono"/>
                <a:ea typeface="IBM Plex Mono"/>
                <a:cs typeface="IBM Plex Mono"/>
                <a:sym typeface="IBM Plex Mono"/>
              </a:rPr>
              <a:t>17</a:t>
            </a:r>
            <a:endParaRPr sz="5000">
              <a:solidFill>
                <a:schemeClr val="dk1"/>
              </a:solidFill>
              <a:latin typeface="IBM Plex Mono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237" name="Google Shape;237;p26"/>
          <p:cNvSpPr/>
          <p:nvPr/>
        </p:nvSpPr>
        <p:spPr>
          <a:xfrm>
            <a:off x="270050" y="1966550"/>
            <a:ext cx="2019300" cy="336600"/>
          </a:xfrm>
          <a:prstGeom prst="roundRect">
            <a:avLst>
              <a:gd name="adj" fmla="val 50000"/>
            </a:avLst>
          </a:prstGeom>
          <a:solidFill>
            <a:srgbClr val="EBED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6"/>
          <p:cNvSpPr txBox="1"/>
          <p:nvPr/>
        </p:nvSpPr>
        <p:spPr>
          <a:xfrm>
            <a:off x="384350" y="2042450"/>
            <a:ext cx="24396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AI Talent Hackathon 2022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9" name="Google Shape;239;p26"/>
          <p:cNvSpPr txBox="1"/>
          <p:nvPr/>
        </p:nvSpPr>
        <p:spPr>
          <a:xfrm>
            <a:off x="4686800" y="4688700"/>
            <a:ext cx="19788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экспертов в жюри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0"/>
          <p:cNvSpPr txBox="1"/>
          <p:nvPr/>
        </p:nvSpPr>
        <p:spPr>
          <a:xfrm>
            <a:off x="4686900" y="4602600"/>
            <a:ext cx="4187100" cy="2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Команда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7" name="Google Shape;26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1" y="270000"/>
            <a:ext cx="3018250" cy="465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l="29171" t="16281" r="18977" b="14196"/>
          <a:stretch/>
        </p:blipFill>
        <p:spPr>
          <a:xfrm>
            <a:off x="1127925" y="0"/>
            <a:ext cx="6820742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276;p31">
            <a:extLst>
              <a:ext uri="{FF2B5EF4-FFF2-40B4-BE49-F238E27FC236}">
                <a16:creationId xmlns:a16="http://schemas.microsoft.com/office/drawing/2014/main" id="{A881B267-187B-465C-B076-F5A5742DF00C}"/>
              </a:ext>
            </a:extLst>
          </p:cNvPr>
          <p:cNvSpPr txBox="1"/>
          <p:nvPr/>
        </p:nvSpPr>
        <p:spPr>
          <a:xfrm>
            <a:off x="3570863" y="3034523"/>
            <a:ext cx="1558312" cy="63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dirty="0">
                <a:solidFill>
                  <a:srgbClr val="FA5416"/>
                </a:solidFill>
                <a:latin typeface="Helvetica Neue" panose="020B0604020202020204" charset="0"/>
                <a:ea typeface="IBM Plex Mono"/>
                <a:cs typeface="IBM Plex Mono"/>
                <a:sym typeface="IBM Plex Mono"/>
              </a:rPr>
              <a:t>Любовь Ильина</a:t>
            </a:r>
            <a:endParaRPr lang="en-US" sz="1200" b="1" dirty="0">
              <a:solidFill>
                <a:srgbClr val="FA5416"/>
              </a:solidFill>
              <a:latin typeface="Helvetica Neue" panose="020B0604020202020204" charset="0"/>
              <a:ea typeface="IBM Plex Mono"/>
              <a:cs typeface="IBM Plex Mono"/>
              <a:sym typeface="IBM Plex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A5416"/>
                </a:solidFill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DS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A5416"/>
                </a:solidFill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@Lyu_Sterkh</a:t>
            </a:r>
          </a:p>
        </p:txBody>
      </p:sp>
      <p:sp>
        <p:nvSpPr>
          <p:cNvPr id="10" name="Google Shape;276;p31">
            <a:extLst>
              <a:ext uri="{FF2B5EF4-FFF2-40B4-BE49-F238E27FC236}">
                <a16:creationId xmlns:a16="http://schemas.microsoft.com/office/drawing/2014/main" id="{591F5B07-6F2B-4DCE-ABAA-91096F223EDD}"/>
              </a:ext>
            </a:extLst>
          </p:cNvPr>
          <p:cNvSpPr txBox="1"/>
          <p:nvPr/>
        </p:nvSpPr>
        <p:spPr>
          <a:xfrm>
            <a:off x="5605602" y="2979108"/>
            <a:ext cx="1558312" cy="63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Елена Климанова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DS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@EK1312</a:t>
            </a:r>
            <a:endParaRPr lang="ru-RU" sz="12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1" name="Google Shape;276;p31">
            <a:extLst>
              <a:ext uri="{FF2B5EF4-FFF2-40B4-BE49-F238E27FC236}">
                <a16:creationId xmlns:a16="http://schemas.microsoft.com/office/drawing/2014/main" id="{1558689E-C4BC-4F50-AFB0-746A91BBAA26}"/>
              </a:ext>
            </a:extLst>
          </p:cNvPr>
          <p:cNvSpPr txBox="1"/>
          <p:nvPr/>
        </p:nvSpPr>
        <p:spPr>
          <a:xfrm>
            <a:off x="1680111" y="3034524"/>
            <a:ext cx="1560825" cy="6370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b="1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Марина Запорожец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DS &amp; DE</a:t>
            </a:r>
            <a:endParaRPr lang="ru-RU" sz="12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@mazavlia</a:t>
            </a:r>
            <a:endParaRPr lang="ru-RU" sz="1200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3EA1EBF-60C1-49A7-992E-B42A075B865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943" t="16483" r="12256"/>
          <a:stretch/>
        </p:blipFill>
        <p:spPr>
          <a:xfrm>
            <a:off x="3430280" y="704268"/>
            <a:ext cx="1839478" cy="2295627"/>
          </a:xfrm>
          <a:prstGeom prst="ellipse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8D37ACB5-4B6B-418E-84E2-A4B31A2A22C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5780" t="19236" r="15093" b="25050"/>
          <a:stretch/>
        </p:blipFill>
        <p:spPr>
          <a:xfrm>
            <a:off x="5528586" y="704268"/>
            <a:ext cx="1712344" cy="2232738"/>
          </a:xfrm>
          <a:prstGeom prst="ellipse">
            <a:avLst/>
          </a:prstGeom>
        </p:spPr>
      </p:pic>
      <p:pic>
        <p:nvPicPr>
          <p:cNvPr id="20" name="Рисунок 19">
            <a:extLst>
              <a:ext uri="{FF2B5EF4-FFF2-40B4-BE49-F238E27FC236}">
                <a16:creationId xmlns:a16="http://schemas.microsoft.com/office/drawing/2014/main" id="{2426659E-63CC-44CD-B191-11F493862DB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631" r="10643" b="12458"/>
          <a:stretch/>
        </p:blipFill>
        <p:spPr>
          <a:xfrm>
            <a:off x="1386753" y="858350"/>
            <a:ext cx="1784699" cy="212075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7069829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30"/>
          <p:cNvSpPr txBox="1"/>
          <p:nvPr/>
        </p:nvSpPr>
        <p:spPr>
          <a:xfrm>
            <a:off x="4686900" y="4602600"/>
            <a:ext cx="4187100" cy="2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Заключение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905DFED-BA2E-4C33-9BD3-44E73A2FA207}"/>
              </a:ext>
            </a:extLst>
          </p:cNvPr>
          <p:cNvSpPr txBox="1"/>
          <p:nvPr/>
        </p:nvSpPr>
        <p:spPr>
          <a:xfrm>
            <a:off x="-47100" y="-1327023"/>
            <a:ext cx="3844399" cy="77867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ru-RU" sz="5000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9577254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8"/>
          <p:cNvSpPr txBox="1"/>
          <p:nvPr/>
        </p:nvSpPr>
        <p:spPr>
          <a:xfrm>
            <a:off x="270001" y="1989859"/>
            <a:ext cx="8604000" cy="1415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dirty="0">
                <a:solidFill>
                  <a:srgbClr val="000000"/>
                </a:solidFill>
                <a:effectLst/>
                <a:latin typeface="Helvetica Neue" panose="020B0604020202020204" charset="0"/>
              </a:rPr>
              <a:t>Проект по распознаванию ценников и анализу данных с помощью искусственного интеллекта предоставляет компаниям мощный инструмент для эффективного мониторинга конкурентов и принятия обоснованных решений. Мы уверены, что это решение поможет оптимизировать бизнес, обеспечивая актуальной информацией о рынке и повышая конкурентоспособность компании.</a:t>
            </a:r>
            <a:endParaRPr lang="ru-RU" sz="1600" dirty="0">
              <a:solidFill>
                <a:schemeClr val="dk1"/>
              </a:solidFill>
              <a:latin typeface="Helvetica Neue" panose="020B0604020202020204" charset="0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4686900" y="4602600"/>
            <a:ext cx="4187100" cy="2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Введение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0" y="270000"/>
            <a:ext cx="3301544" cy="460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/>
        </p:nvSpPr>
        <p:spPr>
          <a:xfrm>
            <a:off x="270001" y="3488495"/>
            <a:ext cx="8604000" cy="13849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l">
              <a:defRPr/>
            </a:pPr>
            <a:r>
              <a:rPr lang="ru-RU" sz="1800" b="0" i="0" dirty="0">
                <a:solidFill>
                  <a:schemeClr val="bg1"/>
                </a:solidFill>
                <a:latin typeface="Helvetica Neue" panose="020B0604020202020204" charset="0"/>
              </a:rPr>
              <a:t>Искусственный интеллект эффективно оптимизирует бизнес-процессы, в том числе с помощью распознавания и анализа данных с использованием компьютерного зрения. Наш проект стремится создать модель, которая автоматизирует мониторинг цен на товары у конкурентов и обеспечивает компании ценные данные для принятия обоснованных решений.</a:t>
            </a:r>
          </a:p>
        </p:txBody>
      </p:sp>
      <p:pic>
        <p:nvPicPr>
          <p:cNvPr id="116" name="Google Shape;11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92" y="270000"/>
            <a:ext cx="1435900" cy="86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27"/>
          <p:cNvSpPr txBox="1"/>
          <p:nvPr/>
        </p:nvSpPr>
        <p:spPr>
          <a:xfrm>
            <a:off x="4686900" y="4602600"/>
            <a:ext cx="4187100" cy="2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Постановка задачи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6" name="Google Shape;24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0" y="270000"/>
            <a:ext cx="3063600" cy="460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9973" y="1579744"/>
            <a:ext cx="8604052" cy="3293756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/>
          <p:nvPr/>
        </p:nvSpPr>
        <p:spPr>
          <a:xfrm>
            <a:off x="422400" y="1732150"/>
            <a:ext cx="966900" cy="336600"/>
          </a:xfrm>
          <a:prstGeom prst="roundRect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536700" y="1808050"/>
            <a:ext cx="738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Проблема</a:t>
            </a:r>
            <a:endParaRPr sz="12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4" name="Google Shape;84;p16"/>
          <p:cNvSpPr/>
          <p:nvPr/>
        </p:nvSpPr>
        <p:spPr>
          <a:xfrm>
            <a:off x="5575225" y="1732150"/>
            <a:ext cx="852600" cy="336600"/>
          </a:xfrm>
          <a:prstGeom prst="roundRect">
            <a:avLst>
              <a:gd name="adj" fmla="val 5000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6"/>
          <p:cNvSpPr txBox="1"/>
          <p:nvPr/>
        </p:nvSpPr>
        <p:spPr>
          <a:xfrm>
            <a:off x="5689525" y="1808050"/>
            <a:ext cx="738300" cy="1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Решение</a:t>
            </a:r>
            <a:endParaRPr sz="120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5460523" y="2144650"/>
            <a:ext cx="3390180" cy="22159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Решение для автоматизированного поиска аналогов на основе фотографий ценников позволит быстро обрабатывать данные и использовать их для принятия взвешенных решений при формировании ценовой политики и проведении акций и скидок.</a:t>
            </a:r>
          </a:p>
        </p:txBody>
      </p:sp>
      <p:sp>
        <p:nvSpPr>
          <p:cNvPr id="87" name="Google Shape;87;p16"/>
          <p:cNvSpPr txBox="1"/>
          <p:nvPr/>
        </p:nvSpPr>
        <p:spPr>
          <a:xfrm>
            <a:off x="353389" y="2144650"/>
            <a:ext cx="3330091" cy="2462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chemeClr val="lt1"/>
                </a:solidFill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Сохранение конкурентоспособности: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sz="1600" b="1" dirty="0">
              <a:solidFill>
                <a:schemeClr val="lt1"/>
              </a:solidFill>
              <a:latin typeface="Helvetica Neue" panose="020B0604020202020204" charset="0"/>
              <a:ea typeface="Helvetica Neue"/>
              <a:cs typeface="Helvetica Neue"/>
              <a:sym typeface="Helvetica Neue"/>
            </a:endParaRP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600" b="1" dirty="0">
                <a:solidFill>
                  <a:schemeClr val="lt1"/>
                </a:solidFill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Оптимизация ценообразования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600" b="1" dirty="0">
                <a:solidFill>
                  <a:schemeClr val="lt1"/>
                </a:solidFill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Определение ниши на рынке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600" b="1" dirty="0">
                <a:solidFill>
                  <a:schemeClr val="lt1"/>
                </a:solidFill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Управление запасами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600" b="1" dirty="0">
                <a:solidFill>
                  <a:schemeClr val="lt1"/>
                </a:solidFill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Стратегический анализ рынка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600" b="1" dirty="0">
                <a:solidFill>
                  <a:schemeClr val="lt1"/>
                </a:solidFill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Управление клиентами</a:t>
            </a:r>
          </a:p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Font typeface="Wingdings" panose="05000000000000000000" pitchFamily="2" charset="2"/>
              <a:buChar char="ü"/>
            </a:pPr>
            <a:r>
              <a:rPr lang="ru-RU" sz="1600" b="1" dirty="0">
                <a:solidFill>
                  <a:schemeClr val="lt1"/>
                </a:solidFill>
                <a:latin typeface="Helvetica Neue" panose="020B0604020202020204" charset="0"/>
                <a:ea typeface="Helvetica Neue"/>
                <a:cs typeface="Helvetica Neue"/>
                <a:sym typeface="Helvetica Neue"/>
              </a:rPr>
              <a:t>Анализ спроса и предложения</a:t>
            </a:r>
            <a:endParaRPr lang="ru-RU" sz="1200" b="1" dirty="0">
              <a:solidFill>
                <a:schemeClr val="lt1"/>
              </a:solidFill>
              <a:latin typeface="Helvetica Neue" panose="020B0604020202020204" charset="0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5416"/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84189" y="270010"/>
            <a:ext cx="1489812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8"/>
          <p:cNvSpPr txBox="1"/>
          <p:nvPr/>
        </p:nvSpPr>
        <p:spPr>
          <a:xfrm>
            <a:off x="4686900" y="4602600"/>
            <a:ext cx="4187100" cy="2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200" dirty="0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Предлагаемое решение</a:t>
            </a:r>
            <a:endParaRPr sz="2200" dirty="0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53" name="Google Shape;253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001" y="270000"/>
            <a:ext cx="2999968" cy="460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7"/>
          <p:cNvSpPr txBox="1"/>
          <p:nvPr/>
        </p:nvSpPr>
        <p:spPr>
          <a:xfrm>
            <a:off x="270026" y="2466338"/>
            <a:ext cx="2455921" cy="1982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Сохранение фотографий ценников через чат-бот в </a:t>
            </a:r>
            <a:r>
              <a:rPr lang="en-US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Telegram</a:t>
            </a:r>
            <a:endParaRPr lang="ru-RU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Унификация метода сбора данных и исключение разнородных источников информации.</a:t>
            </a: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95" name="Google Shape;95;p17"/>
          <p:cNvSpPr txBox="1"/>
          <p:nvPr/>
        </p:nvSpPr>
        <p:spPr>
          <a:xfrm>
            <a:off x="2955727" y="2466337"/>
            <a:ext cx="2841243" cy="14865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Распознавание наименований на фото ценников с помощью CV.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Отсутствие необходимости тратить время на внесение данных в ручном режиме.</a:t>
            </a:r>
          </a:p>
        </p:txBody>
      </p:sp>
      <p:sp>
        <p:nvSpPr>
          <p:cNvPr id="96" name="Google Shape;96;p17"/>
          <p:cNvSpPr txBox="1"/>
          <p:nvPr/>
        </p:nvSpPr>
        <p:spPr>
          <a:xfrm>
            <a:off x="6026750" y="2466338"/>
            <a:ext cx="2715000" cy="1238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Поиск аналогов в базе товаров в автоматическом режиме.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Возможность сразу обработать большой объем данных.</a:t>
            </a:r>
          </a:p>
        </p:txBody>
      </p:sp>
      <p:sp>
        <p:nvSpPr>
          <p:cNvPr id="97" name="Google Shape;97;p17"/>
          <p:cNvSpPr txBox="1"/>
          <p:nvPr/>
        </p:nvSpPr>
        <p:spPr>
          <a:xfrm>
            <a:off x="270026" y="1730903"/>
            <a:ext cx="3098014" cy="283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Сейчас </a:t>
            </a:r>
            <a:r>
              <a:rPr lang="en-US" sz="16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GoodsInspector</a:t>
            </a:r>
            <a:r>
              <a:rPr lang="ru-RU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– </a:t>
            </a:r>
            <a:r>
              <a:rPr lang="ru-RU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это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000" y="270000"/>
            <a:ext cx="1435888" cy="86853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84250" y="270000"/>
            <a:ext cx="1489751" cy="22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0"/>
          <p:cNvSpPr txBox="1"/>
          <p:nvPr/>
        </p:nvSpPr>
        <p:spPr>
          <a:xfrm>
            <a:off x="269999" y="1300204"/>
            <a:ext cx="4191165" cy="2831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GoodsInspector</a:t>
            </a:r>
            <a:r>
              <a:rPr lang="ru-RU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lang="en-US" sz="160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– </a:t>
            </a:r>
            <a:r>
              <a:rPr lang="ru-RU" sz="1600" dirty="0">
                <a:solidFill>
                  <a:schemeClr val="dk1"/>
                </a:solidFill>
                <a:highlight>
                  <a:srgbClr val="FFFFFF"/>
                </a:highlight>
                <a:latin typeface="Helvetica Neue"/>
                <a:sym typeface="Helvetica Neue"/>
              </a:rPr>
              <a:t>возможные расширения</a:t>
            </a:r>
            <a:endParaRPr lang="ru-RU" sz="1600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20"/>
          <p:cNvSpPr txBox="1"/>
          <p:nvPr/>
        </p:nvSpPr>
        <p:spPr>
          <a:xfrm>
            <a:off x="673449" y="1843464"/>
            <a:ext cx="8116627" cy="247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GoodsInspector</a:t>
            </a:r>
            <a:r>
              <a:rPr lang="ru-RU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- облачный сервис для мониторинга цен конкурентов.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pc="-20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Мобильные устройства сотрудников используются для фиксации цен и отслеживания геолокации.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Собранные данные автоматически синхронизируются в облаке для дальнейшего анализа.</a:t>
            </a:r>
            <a:endParaRPr lang="ru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Доступ к данным и формирование отчетов через личный кабинет на сайте сервиса.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-RU" dirty="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Возможность добавить распознавание даты ценника. При </a:t>
            </a:r>
            <a:r>
              <a:rPr lang="ru-RU" dirty="0" err="1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парсинге</a:t>
            </a:r>
            <a:r>
              <a:rPr lang="ru-RU" dirty="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данных о длительности акций конкурента позволяет контролировать актуальность цены товара.</a:t>
            </a:r>
          </a:p>
        </p:txBody>
      </p:sp>
      <p:sp>
        <p:nvSpPr>
          <p:cNvPr id="127" name="Google Shape;127;p20"/>
          <p:cNvSpPr txBox="1"/>
          <p:nvPr/>
        </p:nvSpPr>
        <p:spPr>
          <a:xfrm>
            <a:off x="408549" y="1843464"/>
            <a:ext cx="264900" cy="22298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01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02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03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04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ru"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FA5416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05</a:t>
            </a:r>
            <a:endParaRPr dirty="0">
              <a:solidFill>
                <a:srgbClr val="FA5416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1027</TotalTime>
  <Words>627</Words>
  <Application>Microsoft Office PowerPoint</Application>
  <PresentationFormat>Экран (16:9)</PresentationFormat>
  <Paragraphs>206</Paragraphs>
  <Slides>25</Slides>
  <Notes>25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25</vt:i4>
      </vt:variant>
    </vt:vector>
  </HeadingPairs>
  <TitlesOfParts>
    <vt:vector size="30" baseType="lpstr">
      <vt:lpstr>Arial</vt:lpstr>
      <vt:lpstr>IBM Plex Mono</vt:lpstr>
      <vt:lpstr>Wingdings</vt:lpstr>
      <vt:lpstr>Helvetica Neue</vt:lpstr>
      <vt:lpstr>Simple Light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Любовь Ильина</dc:creator>
  <cp:lastModifiedBy>Любовь Ильина</cp:lastModifiedBy>
  <cp:revision>61</cp:revision>
  <dcterms:modified xsi:type="dcterms:W3CDTF">2023-09-08T18:22:16Z</dcterms:modified>
</cp:coreProperties>
</file>